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fcom.beluo31.ru/?page_id=28" TargetMode="External"/><Relationship Id="rId2" Type="http://schemas.openxmlformats.org/officeDocument/2006/relationships/hyperlink" Target="http://profcom.beluo31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profkurort.ru/union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Профсоюз </a:t>
            </a:r>
            <a:r>
              <a:rPr lang="ru-RU" b="1" i="1" dirty="0" smtClean="0"/>
              <a:t>образования города Белгорода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Льготы и гарантии, предоставляемые членам Профсоюза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образования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92" y="4149080"/>
            <a:ext cx="1664263" cy="1751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31576"/>
            <a:ext cx="2229300" cy="17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2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Материальное поощрение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лены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Профсоюза имеют право на получение материального поощрения (активное и результативное участие в конкурсах, проводимых Профсоюзом, а также за активное участие в жизни первичной профсоюзной организации). Сайт городской организации Профсоюза: </a:t>
            </a:r>
            <a:r>
              <a:rPr lang="ru-RU" dirty="0">
                <a:latin typeface="Times New Roman"/>
                <a:ea typeface="Calibri"/>
                <a:cs typeface="Times New Roman"/>
                <a:hlinkClick r:id="rId2"/>
              </a:rPr>
              <a:t>http://profcom.beluo31.ru/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 разделе ДЕЯТЕЛЬНОСТЬ – Конкурсы, смотры,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спортивно-массовые мероприятия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http://profcom.beluo31.ru/?page_id=28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6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Новогодние подарки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д</a:t>
            </a:r>
            <a:r>
              <a:rPr lang="ru-RU" dirty="0" smtClean="0">
                <a:latin typeface="Times New Roman"/>
                <a:ea typeface="Calibri"/>
              </a:rPr>
              <a:t>ети </a:t>
            </a:r>
            <a:r>
              <a:rPr lang="ru-RU" dirty="0">
                <a:latin typeface="Times New Roman"/>
                <a:ea typeface="Calibri"/>
              </a:rPr>
              <a:t>членов Профсоюза образования города Белгорода до 14 лет включительно получают новогодние </a:t>
            </a:r>
            <a:r>
              <a:rPr lang="ru-RU" dirty="0" smtClean="0">
                <a:latin typeface="Times New Roman"/>
                <a:ea typeface="Calibri"/>
              </a:rPr>
              <a:t>подарки (согласно коллективному договору)</a:t>
            </a: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3534896" cy="28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Забота о детях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ОВЗ, родители которых работают в образовательных организациях г. Белгорода и являются членами Профсоюза, не посещающие учебные заведения, ежегодно получают подарки и личные поздравления от Деда Мороза и Снегурочки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24" y="4365104"/>
            <a:ext cx="187220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9309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Забота о детях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жегодно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для детей членов Профсоюза закупаются билеты на новогоднее представление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12976"/>
            <a:ext cx="2808312" cy="28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Молодежная политика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ч</a:t>
            </a:r>
            <a:r>
              <a:rPr lang="ru-RU" dirty="0" smtClean="0">
                <a:latin typeface="Times New Roman"/>
                <a:ea typeface="Calibri"/>
              </a:rPr>
              <a:t>лены </a:t>
            </a:r>
            <a:r>
              <a:rPr lang="ru-RU" dirty="0">
                <a:latin typeface="Times New Roman"/>
                <a:ea typeface="Calibri"/>
              </a:rPr>
              <a:t>Общероссийского Профсоюза образования в возрасте до 35 лет систематически проходят обучение на профсоюзных площадках всех уровней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35543"/>
            <a:ext cx="3250205" cy="27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Финансовая поддержка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п</a:t>
            </a:r>
            <a:r>
              <a:rPr lang="ru-RU" dirty="0" smtClean="0">
                <a:latin typeface="Times New Roman"/>
                <a:ea typeface="Calibri"/>
              </a:rPr>
              <a:t>рофсоюз </a:t>
            </a:r>
            <a:r>
              <a:rPr lang="ru-RU" dirty="0">
                <a:latin typeface="Times New Roman"/>
                <a:ea typeface="Calibri"/>
              </a:rPr>
              <a:t>финансирует конкурсы профессионального мастерства, художественной самодеятельности, учительскую спартакиаду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3384376" cy="2654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744416" cy="27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Аттестация педагогических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редседатель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городской организации Профсоюза является членом аттестационной комиссии города.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обеды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члена Профсоюза в профсоюзных конкурсах (регионального уровня и выше) учитываются при аттестации работника.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6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Охрана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рофсоюз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обеспечивает безопасность труда и охрану здоровья. Один раз в три года председатели первичных профсоюзных организаций проходят обучение по охране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труда; в 2021 году заведующие проходили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обучение в связи с изменяющимися условиями в области охраны труда.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2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Льготы для </a:t>
            </a:r>
            <a:r>
              <a:rPr lang="ru-RU" b="1" i="1" dirty="0" smtClean="0"/>
              <a:t>помощников воспитателя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помощников воспитателя посещают детский сад бесплатно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4716016" cy="30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Диспансеризация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Ежегодно работники учреждений образования проходят медицинский осмотр за счет средств работодателя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86835"/>
            <a:ext cx="377023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Защита прав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ащита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представительство прав членов Профсоюза в суде в случае незаконного увольнения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2178"/>
            <a:ext cx="3707904" cy="24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Вакцинация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вакцинации против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(</a:t>
            </a:r>
            <a:r>
              <a:rPr lang="en-US" dirty="0" smtClean="0"/>
              <a:t>COVID-19) </a:t>
            </a:r>
            <a:r>
              <a:rPr lang="ru-RU" dirty="0" smtClean="0"/>
              <a:t>работники освобождаются от работы в течение двух дней с сохранением средней заработной платы (согласно дополнительному соглашению к Отраслевому департамента образования Белгородской области и региональной организации Профсоюза работников народного образования и науки РФ на 2021 – 2023 годы от 30 декабря 2020)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Контролирующая функция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контролирует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соблюдение трудового законодательства РФ (проверка оформления трудовых отношений, заполнение трудовых книжек, соблюдение нормы рабочего времени, режима работы).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профсоюз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контролирует выполнение пунктов Коллективного договора, Отраслевого Соглашения и Соглашения по охране труда в учреждении (например, освобождение от работы в день проведения вакцинации и медосмотра)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prstClr val="black"/>
                </a:solidFill>
              </a:rPr>
              <a:t>Контролирующая функция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контролирует вопрос оплаты труда (своевременная выплата, повышение).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онтроль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за соблюдением охраны труда (выдача СИЗ, проведение специальной оценки условий труда, соблюдение гарантий при работе на вредных условиях труда и т.д.).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8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Преимущества владельца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электронного</a:t>
            </a:r>
            <a:r>
              <a:rPr lang="ru-RU" sz="3600" b="1" i="1" dirty="0"/>
              <a:t> профсоюзного билета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лены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Профсоюза, предъявив профсоюзный билет, могут заправлять личные автомобили на заправках Газпром со скидкой 3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%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89070"/>
            <a:ext cx="4392488" cy="28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Федеральная бонусная программа </a:t>
            </a:r>
            <a:r>
              <a:rPr lang="en-US" b="1" i="1" dirty="0"/>
              <a:t>PROFCARDS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приложению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PROFCARDS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члены Профсоюза получают скидки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кэшбэк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при интернет-покупках.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26238"/>
            <a:ext cx="3888432" cy="311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Оздоровление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ч</a:t>
            </a:r>
            <a:r>
              <a:rPr lang="ru-RU" dirty="0" smtClean="0">
                <a:latin typeface="Times New Roman"/>
                <a:ea typeface="Calibri"/>
              </a:rPr>
              <a:t>лены </a:t>
            </a:r>
            <a:r>
              <a:rPr lang="ru-RU" dirty="0">
                <a:latin typeface="Times New Roman"/>
                <a:ea typeface="Calibri"/>
              </a:rPr>
              <a:t>Профсоюза круглогодично могут </a:t>
            </a:r>
            <a:r>
              <a:rPr lang="ru-RU" dirty="0" err="1">
                <a:latin typeface="Times New Roman"/>
                <a:ea typeface="Calibri"/>
              </a:rPr>
              <a:t>оздоравливаться</a:t>
            </a:r>
            <a:r>
              <a:rPr lang="ru-RU" dirty="0">
                <a:latin typeface="Times New Roman"/>
                <a:ea typeface="Calibri"/>
              </a:rPr>
              <a:t> в санатории «Дубравушка» (</a:t>
            </a:r>
            <a:r>
              <a:rPr lang="ru-RU" dirty="0" err="1">
                <a:latin typeface="Times New Roman"/>
                <a:ea typeface="Calibri"/>
              </a:rPr>
              <a:t>Корочанский</a:t>
            </a:r>
            <a:r>
              <a:rPr lang="ru-RU" dirty="0">
                <a:latin typeface="Times New Roman"/>
                <a:ea typeface="Calibri"/>
              </a:rPr>
              <a:t> район) и в санатории «Красная поляна» (</a:t>
            </a:r>
            <a:r>
              <a:rPr lang="ru-RU" dirty="0" err="1">
                <a:latin typeface="Times New Roman"/>
                <a:ea typeface="Calibri"/>
              </a:rPr>
              <a:t>Валуйский</a:t>
            </a:r>
            <a:r>
              <a:rPr lang="ru-RU" dirty="0">
                <a:latin typeface="Times New Roman"/>
                <a:ea typeface="Calibri"/>
              </a:rPr>
              <a:t> район) со скидкой 50</a:t>
            </a:r>
            <a:r>
              <a:rPr lang="ru-RU" dirty="0" smtClean="0">
                <a:latin typeface="Times New Roman"/>
                <a:ea typeface="Calibri"/>
              </a:rPr>
              <a:t>%.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52728"/>
            <a:ext cx="346500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Оздоровление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ч</a:t>
            </a:r>
            <a:r>
              <a:rPr lang="ru-RU" dirty="0" smtClean="0">
                <a:latin typeface="Times New Roman"/>
                <a:ea typeface="Calibri"/>
              </a:rPr>
              <a:t>лены </a:t>
            </a:r>
            <a:r>
              <a:rPr lang="ru-RU" dirty="0">
                <a:latin typeface="Times New Roman"/>
                <a:ea typeface="Calibri"/>
              </a:rPr>
              <a:t>Профсоюза и члены их семей могут </a:t>
            </a:r>
            <a:r>
              <a:rPr lang="ru-RU" dirty="0" err="1">
                <a:latin typeface="Times New Roman"/>
                <a:ea typeface="Calibri"/>
              </a:rPr>
              <a:t>оздоравливаться</a:t>
            </a:r>
            <a:r>
              <a:rPr lang="ru-RU" dirty="0">
                <a:latin typeface="Times New Roman"/>
                <a:ea typeface="Calibri"/>
              </a:rPr>
              <a:t> в санаториях и здравницах Федерации Независимых Профсоюзов России со скидкой 20%.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https://www.profkurort.ru/unions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endParaRPr lang="ru-RU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82014"/>
            <a:ext cx="2425452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Материальная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лены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Профсоюза имеют право на получение материальной помощи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Согласно Положению об оказании материальной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помощи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http://</a:t>
            </a:r>
            <a:r>
              <a:rPr lang="en-US" dirty="0">
                <a:latin typeface="Times New Roman"/>
                <a:ea typeface="Calibri"/>
                <a:cs typeface="Times New Roman"/>
              </a:rPr>
              <a:t>profcom.beluo31.ru/?page_id=38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35164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</TotalTime>
  <Words>547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Профсоюз образования города Белгорода</vt:lpstr>
      <vt:lpstr>Защита прав</vt:lpstr>
      <vt:lpstr>Контролирующая функция</vt:lpstr>
      <vt:lpstr>Контролирующая функция</vt:lpstr>
      <vt:lpstr>Преимущества владельца электронного профсоюзного билета</vt:lpstr>
      <vt:lpstr>Федеральная бонусная программа PROFCARDS</vt:lpstr>
      <vt:lpstr>Оздоровление</vt:lpstr>
      <vt:lpstr>Оздоровление</vt:lpstr>
      <vt:lpstr>Материальная помощь</vt:lpstr>
      <vt:lpstr>Материальное поощрение</vt:lpstr>
      <vt:lpstr>Новогодние подарки</vt:lpstr>
      <vt:lpstr>Забота о детях</vt:lpstr>
      <vt:lpstr>Забота о детях</vt:lpstr>
      <vt:lpstr>Молодежная политика</vt:lpstr>
      <vt:lpstr>Финансовая поддержка</vt:lpstr>
      <vt:lpstr>Аттестация педагогических работников</vt:lpstr>
      <vt:lpstr>Охрана труда</vt:lpstr>
      <vt:lpstr>Льготы для помощников воспитателя</vt:lpstr>
      <vt:lpstr>Диспансеризация</vt:lpstr>
      <vt:lpstr>Вакцинация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 образования</dc:title>
  <dc:creator>Ирина Филоненко</dc:creator>
  <cp:lastModifiedBy>Ирина Филоненко</cp:lastModifiedBy>
  <cp:revision>44</cp:revision>
  <dcterms:created xsi:type="dcterms:W3CDTF">2021-12-26T10:44:06Z</dcterms:created>
  <dcterms:modified xsi:type="dcterms:W3CDTF">2022-01-21T14:57:35Z</dcterms:modified>
</cp:coreProperties>
</file>